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4"/>
  </p:notesMasterIdLst>
  <p:sldIdLst>
    <p:sldId id="671" r:id="rId2"/>
    <p:sldId id="699" r:id="rId3"/>
    <p:sldId id="698" r:id="rId4"/>
    <p:sldId id="701" r:id="rId5"/>
    <p:sldId id="702" r:id="rId6"/>
    <p:sldId id="703" r:id="rId7"/>
    <p:sldId id="704" r:id="rId8"/>
    <p:sldId id="705" r:id="rId9"/>
    <p:sldId id="706" r:id="rId10"/>
    <p:sldId id="707" r:id="rId11"/>
    <p:sldId id="708" r:id="rId12"/>
    <p:sldId id="709" r:id="rId13"/>
    <p:sldId id="710" r:id="rId14"/>
    <p:sldId id="711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43" r:id="rId32"/>
    <p:sldId id="744" r:id="rId33"/>
    <p:sldId id="745" r:id="rId34"/>
    <p:sldId id="746" r:id="rId35"/>
    <p:sldId id="728" r:id="rId36"/>
    <p:sldId id="729" r:id="rId37"/>
    <p:sldId id="730" r:id="rId38"/>
    <p:sldId id="731" r:id="rId39"/>
    <p:sldId id="732" r:id="rId40"/>
    <p:sldId id="733" r:id="rId41"/>
    <p:sldId id="747" r:id="rId42"/>
    <p:sldId id="748" r:id="rId43"/>
    <p:sldId id="749" r:id="rId44"/>
    <p:sldId id="734" r:id="rId45"/>
    <p:sldId id="735" r:id="rId46"/>
    <p:sldId id="736" r:id="rId47"/>
    <p:sldId id="737" r:id="rId48"/>
    <p:sldId id="738" r:id="rId49"/>
    <p:sldId id="739" r:id="rId50"/>
    <p:sldId id="740" r:id="rId51"/>
    <p:sldId id="742" r:id="rId52"/>
    <p:sldId id="689" r:id="rId53"/>
  </p:sldIdLst>
  <p:sldSz cx="18288000" cy="10287000"/>
  <p:notesSz cx="6858000" cy="9144000"/>
  <p:custDataLst>
    <p:tags r:id="rId55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699"/>
            <p14:sldId id="698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43"/>
            <p14:sldId id="744"/>
            <p14:sldId id="745"/>
            <p14:sldId id="746"/>
            <p14:sldId id="728"/>
            <p14:sldId id="729"/>
            <p14:sldId id="730"/>
            <p14:sldId id="731"/>
            <p14:sldId id="732"/>
            <p14:sldId id="733"/>
            <p14:sldId id="747"/>
            <p14:sldId id="748"/>
            <p14:sldId id="749"/>
            <p14:sldId id="734"/>
            <p14:sldId id="735"/>
            <p14:sldId id="736"/>
            <p14:sldId id="737"/>
            <p14:sldId id="738"/>
            <p14:sldId id="739"/>
            <p14:sldId id="740"/>
            <p14:sldId id="742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  <a:srgbClr val="007373"/>
    <a:srgbClr val="006E89"/>
    <a:srgbClr val="6D983F"/>
    <a:srgbClr val="8CBB59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6357" autoAdjust="0"/>
  </p:normalViewPr>
  <p:slideViewPr>
    <p:cSldViewPr snapToGrid="0">
      <p:cViewPr varScale="1">
        <p:scale>
          <a:sx n="46" d="100"/>
          <a:sy n="46" d="100"/>
        </p:scale>
        <p:origin x="774" y="42"/>
      </p:cViewPr>
      <p:guideLst>
        <p:guide orient="horz" pos="1063"/>
        <p:guide orient="horz" pos="5349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1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31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53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30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50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222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2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11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94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901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73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202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22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316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978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194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50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2476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703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581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159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22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125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756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362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782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546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961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1414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151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98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949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07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879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5819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2447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373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004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248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389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52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327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04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4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169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emf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emf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</a:rPr>
              <a:t>DADOS CONSOLIDADOS DA SAÚDE SUPLEMENTAR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 panose="020F0502020204030204" pitchFamily="34" charset="0"/>
              </a:rPr>
              <a:t>Atualizado em 01/09/2023</a:t>
            </a:r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exclusivamente odontológicos por tipo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- 2000-2023)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99529" y="8486497"/>
            <a:ext cx="115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</a:t>
            </a:r>
          </a:p>
          <a:p>
            <a:r>
              <a:rPr lang="pt-BR" sz="1400" dirty="0"/>
              <a:t>Nota: Os tipos de contratação classificados como “Coletivo não identificado” e “Não informado” foram omitidos do gráfico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92C6BE-9F7F-3697-F421-0FE61BAA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86" y="2431053"/>
            <a:ext cx="12377235" cy="60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53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exclusivamente odontológicos por época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- 2013-2023)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99529" y="8174767"/>
            <a:ext cx="115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</a:t>
            </a:r>
          </a:p>
          <a:p>
            <a:r>
              <a:rPr lang="pt-BR" sz="1400" dirty="0"/>
              <a:t>Nota: Os tipos de contratação classificados como “Coletivo não identificado” e “Não informado” foram omitidos do gráfico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F645EC-107F-848B-FE13-7EBFD4A95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33" y="3117423"/>
            <a:ext cx="12449897" cy="50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93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exclusivamente odontológicos por tipo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–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62266" y="8114847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3B9C4F-ED23-012A-34AF-DA5EBCED5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20" y="2161310"/>
            <a:ext cx="13520567" cy="54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58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exclusivamente odontológicos por época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–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62266" y="8114847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8FC970-F88D-CE5A-BE7F-B969ABBD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697" y="1864376"/>
            <a:ext cx="13551098" cy="58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71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Taxa de cobertura dos planos privados de assistência médica por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unidades da federação (Brasil - julho/2023)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2" y="8946122"/>
            <a:ext cx="433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 e População - IBGE/2012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33E0AF-2109-9409-BE21-ABFFFF54D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55" y="1731131"/>
            <a:ext cx="7501890" cy="69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91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Taxa de cobertura dos planos privados de assistência médica,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por municípios (Brasil - julho/2023)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2" y="8946122"/>
            <a:ext cx="433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 e População - IBGE/2012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7CC6101-67A2-B0D4-35F1-F550D856F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67" y="1625999"/>
            <a:ext cx="7529074" cy="72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049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Taxa de cobertura dos planos exclusivamente odontológicos, por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unidades da federação (Brasil - julho/2023)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2" y="8946122"/>
            <a:ext cx="433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 e População - IBGE/2012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99316D-67EE-DE69-502D-34E53C5E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978" y="1545009"/>
            <a:ext cx="7973113" cy="73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2647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Taxa de cobertura dos planos exclusivamente odontológicos,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municípios (Brasil - julho/2023)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2" y="8946122"/>
            <a:ext cx="433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 e População - IBGE/2012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82C6A7-063A-2032-F3F3-B2361D837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832" y="1625999"/>
            <a:ext cx="7343186" cy="71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60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Pirâmide da estrutura etária da população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– 2012)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2" y="8946122"/>
            <a:ext cx="433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População - IBGE/DATASUS/2012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58E71C-E725-40AD-B8B8-25F6CDC2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660" y="1744218"/>
            <a:ext cx="10774680" cy="67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32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Pirâmide da estrutura etária dos beneficiários de planos privados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assistência médica (Brasil - junho/2023)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04B432D-B19E-4E57-B174-5A33421468E7}"/>
              </a:ext>
            </a:extLst>
          </p:cNvPr>
          <p:cNvSpPr txBox="1"/>
          <p:nvPr/>
        </p:nvSpPr>
        <p:spPr>
          <a:xfrm>
            <a:off x="2249101" y="8946122"/>
            <a:ext cx="629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 e População - Censo Demográfico/IBGE/2012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3246D4-5509-EF85-9AA7-AB3C8A684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603" y="1905621"/>
            <a:ext cx="7852202" cy="66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51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60200-1ABB-4990-A7C0-4610392D5790}"/>
              </a:ext>
            </a:extLst>
          </p:cNvPr>
          <p:cNvSpPr txBox="1">
            <a:spLocks/>
          </p:cNvSpPr>
          <p:nvPr/>
        </p:nvSpPr>
        <p:spPr>
          <a:xfrm>
            <a:off x="1943200" y="2385865"/>
            <a:ext cx="1562960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800" b="1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Índice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DB4F64-B25F-4EC6-B00F-1EEB0B00FD78}"/>
              </a:ext>
            </a:extLst>
          </p:cNvPr>
          <p:cNvSpPr txBox="1">
            <a:spLocks/>
          </p:cNvSpPr>
          <p:nvPr/>
        </p:nvSpPr>
        <p:spPr>
          <a:xfrm>
            <a:off x="1025599" y="4324599"/>
            <a:ext cx="8459117" cy="27455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3600" b="0" dirty="0">
                <a:solidFill>
                  <a:schemeClr val="tx1"/>
                </a:solidFill>
              </a:rPr>
              <a:t>1. </a:t>
            </a:r>
            <a:r>
              <a:rPr lang="pt-BR" sz="3600" b="0" dirty="0">
                <a:solidFill>
                  <a:schemeClr val="tx1"/>
                </a:solidFill>
                <a:hlinkClick r:id="rId2" action="ppaction://hlinksldjump"/>
              </a:rPr>
              <a:t>Beneficiários</a:t>
            </a:r>
            <a:endParaRPr lang="pt-BR" sz="3600" b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pt-BR" sz="3600" b="0" dirty="0">
                <a:solidFill>
                  <a:schemeClr val="tx1"/>
                </a:solidFill>
              </a:rPr>
              <a:t>2. </a:t>
            </a:r>
            <a:r>
              <a:rPr lang="pt-BR" sz="3600" b="0" dirty="0">
                <a:solidFill>
                  <a:schemeClr val="tx1"/>
                </a:solidFill>
                <a:hlinkClick r:id="rId3" action="ppaction://hlinksldjump"/>
              </a:rPr>
              <a:t>Operadoras</a:t>
            </a:r>
            <a:endParaRPr lang="pt-BR" sz="3600" b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pt-BR" sz="3600" b="0" dirty="0">
                <a:solidFill>
                  <a:schemeClr val="tx1"/>
                </a:solidFill>
              </a:rPr>
              <a:t>3. </a:t>
            </a:r>
            <a:r>
              <a:rPr lang="pt-BR" sz="3600" b="0" dirty="0">
                <a:solidFill>
                  <a:schemeClr val="tx1"/>
                </a:solidFill>
                <a:hlinkClick r:id="rId4" action="ppaction://hlinksldjump"/>
              </a:rPr>
              <a:t>Planos</a:t>
            </a:r>
            <a:endParaRPr lang="pt-BR" sz="3600" b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pt-BR" sz="3600" b="0" dirty="0">
                <a:solidFill>
                  <a:schemeClr val="tx1"/>
                </a:solidFill>
              </a:rPr>
              <a:t>4. </a:t>
            </a:r>
            <a:r>
              <a:rPr lang="pt-BR" sz="3600" b="0" dirty="0">
                <a:solidFill>
                  <a:schemeClr val="tx1"/>
                </a:solidFill>
                <a:hlinkClick r:id="rId5" action="ppaction://hlinksldjump"/>
              </a:rPr>
              <a:t>Demandas do consumidor</a:t>
            </a:r>
            <a:endParaRPr lang="pt-BR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315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Pirâmide etária de beneficiários de planos de assistência médica,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tipo de contratação (Brasil - julho/2023)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1" y="8946122"/>
            <a:ext cx="629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 e População - Censo Demográfico/IBGE/2012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AF3214-5E7A-67E9-1DCA-A075E81D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441" y="2002857"/>
            <a:ext cx="10291117" cy="62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895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Pirâmide etária de beneficiários de planos exclusivamente odontológicos,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tipo de contratação (Brasil - julho/2023)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249101" y="8946122"/>
            <a:ext cx="629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 e População - Censo Demográfico/IBGE/2012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103E87-CF17-C1B1-547B-FAD34D470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048" y="1961294"/>
            <a:ext cx="10427311" cy="63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4003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</a:rPr>
              <a:t>operadoras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pic>
        <p:nvPicPr>
          <p:cNvPr id="6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A9E02ADB-50DC-49C9-80B4-0C984569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4625"/>
            <a:ext cx="49688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3497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Evolução do registro de operadoras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(Brasil - dezembro/1999-julho/2023)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246627" y="8385013"/>
            <a:ext cx="629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CADOP/ANS/MS – 07/2023 e SIB/ANS/MS – 07/2023</a:t>
            </a:r>
          </a:p>
          <a:p>
            <a:r>
              <a:rPr lang="pt-BR" sz="1400" dirty="0"/>
              <a:t>Nota: Operadoras com beneficiários, por modalidade da operadora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989B3E-6B22-4BA9-AD51-2AE41F860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68" y="1967710"/>
            <a:ext cx="12511832" cy="61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1630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Resumo do registro de operadoras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– julho/2023)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041813" y="5686025"/>
            <a:ext cx="6292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CADOP/ANS/MS - 07/2023 e SIB/ANS/MS - 07/2023</a:t>
            </a:r>
          </a:p>
          <a:p>
            <a:r>
              <a:rPr lang="pt-BR" sz="1400" dirty="0"/>
              <a:t>Notas: (1)  Registros novos e cancelados no ano.</a:t>
            </a:r>
          </a:p>
          <a:p>
            <a:r>
              <a:rPr lang="pt-BR" sz="1400" dirty="0"/>
              <a:t>             (2)  Operadoras com beneficiários, por modalidade da operadora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4CD2E8-F314-9DB0-DF8E-15734542B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858" y="3783579"/>
            <a:ext cx="13806464" cy="19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258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Distribuição dos beneficiários de planos de assistência médica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operadoras (Brasil -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145722" y="8512355"/>
            <a:ext cx="6292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SIB/ANS/MS – 07/2023 e CADOP/ANS/MS – 07/2023</a:t>
            </a:r>
          </a:p>
          <a:p>
            <a:r>
              <a:rPr lang="pt-BR" sz="1400" dirty="0"/>
              <a:t>Nota:  1. Total de operadoras segundo cobertura assistencial do plano</a:t>
            </a:r>
          </a:p>
          <a:p>
            <a:r>
              <a:rPr lang="pt-BR" sz="1400" dirty="0"/>
              <a:t>            2. O total de operadoras corresponde ao existente no mês de junho/2023</a:t>
            </a:r>
          </a:p>
          <a:p>
            <a:endParaRPr lang="pt-BR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2D9CEF-F0BC-5FF1-DF03-807D96CB2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516" y="2069421"/>
            <a:ext cx="9464793" cy="61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2798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Distribuição dos beneficiários de planos exclusivamente odontológicos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operadoras (Brasil -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145722" y="8512355"/>
            <a:ext cx="6292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SIB/ANS/MS – 07/2023 e CADOP/ANS/MS – 07/2023</a:t>
            </a:r>
          </a:p>
          <a:p>
            <a:r>
              <a:rPr lang="pt-BR" sz="1400" dirty="0"/>
              <a:t>Nota:  1. Total de operadoras segundo cobertura assistencial do plano</a:t>
            </a:r>
          </a:p>
          <a:p>
            <a:r>
              <a:rPr lang="pt-BR" sz="1400" dirty="0"/>
              <a:t>            2. O total de operadoras corresponde ao existente no mês de junho/2023</a:t>
            </a:r>
          </a:p>
          <a:p>
            <a:endParaRPr lang="pt-BR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1A480D-207F-1B1C-3E9B-19BFB291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722" y="2171678"/>
            <a:ext cx="9555713" cy="59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097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das operadoras médico-hospitalares, por tipo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780780" y="6772761"/>
            <a:ext cx="151031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</a:t>
            </a:r>
          </a:p>
          <a:p>
            <a:r>
              <a:rPr lang="pt-BR" sz="1400" dirty="0"/>
              <a:t>Notas: 1. Dados preliminares, sujeitos à revisão. </a:t>
            </a:r>
          </a:p>
          <a:p>
            <a:r>
              <a:rPr lang="pt-BR" sz="1400" dirty="0"/>
              <a:t>             2. As operadoras da modalidade Autogestão passaram a enviar informações financeiras, obrigatoriamente, a partir de 2007, com exceção daquelas por SPC (Secretaria Previdência Complementar),</a:t>
            </a:r>
          </a:p>
          <a:p>
            <a:r>
              <a:rPr lang="pt-BR" sz="1400" dirty="0"/>
              <a:t>                  obrigadas a partir de 2010. As Autogestões por RH (Recursos Humanos) não são obrigadas a enviar informações financeiras.</a:t>
            </a:r>
          </a:p>
          <a:p>
            <a:endParaRPr lang="pt-BR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DA839E-B889-A42B-BA87-2A0119A6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690" y="3043860"/>
            <a:ext cx="12290111" cy="37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2469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das operadoras exclusivamente odontológicas,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tipo 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780780" y="6772761"/>
            <a:ext cx="1510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- 25/08/2023</a:t>
            </a:r>
          </a:p>
          <a:p>
            <a:r>
              <a:rPr lang="pt-BR" sz="1400" dirty="0"/>
              <a:t>Notas:   1. Dados preliminares, sujeitos à revisão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2EBCDE-C147-3FE4-50C9-577FA4EE9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690" y="2887891"/>
            <a:ext cx="12952555" cy="39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637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das administradoras de benefícios, por tipo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- 25/08/2023</a:t>
            </a:r>
          </a:p>
          <a:p>
            <a:r>
              <a:rPr lang="pt-BR" sz="1400" dirty="0"/>
              <a:t>Notas:   1. Dados preliminares, sujeitos à revisão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265633-9ABD-6CA6-8A62-0FD9C017B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613" y="3397958"/>
            <a:ext cx="12958330" cy="38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98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</a:rPr>
              <a:t>BENEFICIÁRIOS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pic>
        <p:nvPicPr>
          <p:cNvPr id="10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5CBDC7E3-8124-4340-8C69-79E782D0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4625"/>
            <a:ext cx="49688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2683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de todas as operadoras, por tipo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</a:t>
            </a:r>
          </a:p>
          <a:p>
            <a:r>
              <a:rPr lang="pt-BR" sz="1400" dirty="0"/>
              <a:t>Notas:  1. Dados preliminares, sujeitos à revisão. </a:t>
            </a:r>
          </a:p>
          <a:p>
            <a:r>
              <a:rPr lang="pt-BR" sz="1400" dirty="0"/>
              <a:t>              2. As operadoras da modalidade Autogestão passaram a enviar informações financeiras, obrigatoriamente, a partir de 2007, com exceção daquelas por SPC (Secretaria Previdência Complementar), </a:t>
            </a:r>
          </a:p>
          <a:p>
            <a:r>
              <a:rPr lang="pt-BR" sz="1400" dirty="0"/>
              <a:t>                   obrigadas a partir de 2010. As Autogestões por RH (Recursos Humanos) não são obrigadas a enviar informações financeiras.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FF511E-181B-AFF7-F5A1-C5B0C0665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309" y="3357686"/>
            <a:ext cx="12970690" cy="39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988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das operadoras médico-hospitalares, por tipo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</a:t>
            </a:r>
          </a:p>
          <a:p>
            <a:r>
              <a:rPr lang="pt-BR" sz="1400" dirty="0"/>
              <a:t>Notas: 1. Dados preliminares, sujeitos à revisão. </a:t>
            </a:r>
          </a:p>
          <a:p>
            <a:r>
              <a:rPr lang="pt-BR" sz="1400" dirty="0"/>
              <a:t>             2. As operadoras da modalidade Autogestão passaram a enviar informações financeiras, obrigatoriamente, a partir de 2007, com exceção daquelas por SPC (Secretaria Previdência Complementar), obrigadas a partir de 2010. As Autogestões por RH (Recursos Humanos) não são obrigadas a enviar informações financeiras.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31CD1B-7490-1241-4B60-4DBF8831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612" y="3195601"/>
            <a:ext cx="12789715" cy="40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284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das operadoras exclusivamente odontológicas,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por tipo (Brasil - 2º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</a:t>
            </a:r>
          </a:p>
          <a:p>
            <a:r>
              <a:rPr lang="pt-BR" sz="1400" dirty="0"/>
              <a:t>Notas: 1. Dados preliminares, sujeitos à revisão. </a:t>
            </a:r>
          </a:p>
          <a:p>
            <a:r>
              <a:rPr lang="pt-BR" sz="1400" dirty="0"/>
              <a:t>             2. Operadoras exclusivamente odontológicas com menos de 20 mil beneficiários estão desobrigadas do envio das informações financeiras nos três primeiros trimestres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BE7E84-549B-B0E7-85CE-9FFAF9DD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31" y="3643935"/>
            <a:ext cx="11991109" cy="36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9092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das administradoras de benefícios, por tipo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(Brasil - 2º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</a:t>
            </a:r>
          </a:p>
          <a:p>
            <a:r>
              <a:rPr lang="pt-BR" sz="1400" dirty="0"/>
              <a:t>Notas: 1. Dados preliminares, sujeitos à revisão.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85EDF1-BCC8-D577-037D-7BFABD4C7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164" y="3571008"/>
            <a:ext cx="12136582" cy="3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3942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20782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 de todas as operadoras, por tipo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–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</a:t>
            </a:r>
          </a:p>
          <a:p>
            <a:r>
              <a:rPr lang="pt-BR" sz="1400" dirty="0"/>
              <a:t>Notas:  1. Dados preliminares, sujeitos à revisão. </a:t>
            </a:r>
          </a:p>
          <a:p>
            <a:r>
              <a:rPr lang="pt-BR" sz="1400" dirty="0"/>
              <a:t>              2. As operadoras da modalidade Autogestão passaram a enviar informações financeiras, obrigatoriamente, a partir de 2007, com exceção daquelas por SPC (Secretaria Previdência Complementar), obrigadas a partir de 2010. As Autogestões por RH (Recursos Humanos) não são obrigadas a enviar informações financeiras.</a:t>
            </a:r>
          </a:p>
          <a:p>
            <a:r>
              <a:rPr lang="pt-BR" sz="1400" dirty="0"/>
              <a:t>              3. Operadoras exclusivamente odontológicas com menos de 20 mil beneficiários estão desobrigadas do envio das informações financeiras nos três primeiros trimestres.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355E40-F037-20A6-1C84-B515A6A20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49" y="3480780"/>
            <a:ext cx="12062351" cy="38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4174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despesas, por tipo, segundo a modalidade da operadora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- 25/08/2023</a:t>
            </a:r>
          </a:p>
          <a:p>
            <a:r>
              <a:rPr lang="pt-BR" sz="1400" dirty="0"/>
              <a:t>Notas: 1. Dados preliminares, sujeitos à revisão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397C32-D51B-C9C5-F71C-0D38D0202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293" y="3325994"/>
            <a:ext cx="13496130" cy="39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451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Receitas e despesas, por tipo, segundo a modalidade da operadora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- 2º trimestre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2526485" y="7250743"/>
            <a:ext cx="1510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- 25/08/2023</a:t>
            </a:r>
          </a:p>
          <a:p>
            <a:r>
              <a:rPr lang="pt-BR" sz="1400" dirty="0"/>
              <a:t>Notas: 1. Dados preliminares, sujeitos à revisão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4213CC-ECEE-4141-5E4D-623138ADA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66" y="3170646"/>
            <a:ext cx="12878503" cy="41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9587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Taxa de sinistralidade e receita média mensal das operadoras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planos privados de saúde, segundo porte da operadora (Brasil - 2022-2023)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78016" y="7295152"/>
            <a:ext cx="1510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DIOPS/ANS/MS – 25/08/2023 e SIB/ANS/MS - 07/2023</a:t>
            </a:r>
          </a:p>
          <a:p>
            <a:r>
              <a:rPr lang="pt-BR" sz="1400" dirty="0"/>
              <a:t>Notas: 1. Dados preliminares, sujeitos à revisão.</a:t>
            </a:r>
          </a:p>
          <a:p>
            <a:r>
              <a:rPr lang="pt-BR" sz="1400" dirty="0"/>
              <a:t>             2. Não inclui receitas e despesas de Autogestões por RH (Recursos Humanos), não obrigadas a enviar informações financeiras.</a:t>
            </a:r>
          </a:p>
          <a:p>
            <a:r>
              <a:rPr lang="pt-BR" sz="1400" dirty="0"/>
              <a:t>             3. Operadoras exclusivamente odontológicas com menos de 20 mil beneficiários estão desobrigadas do envio das informações financeiras nos três primeiros trimestres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E098B8-0BFF-005E-A9C9-D9E1BA40D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580" y="3058284"/>
            <a:ext cx="12228221" cy="42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130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 de contraprestações e despesa assistencial das operadoras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médico-hospitalares 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15671" y="8542061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DIOPS/ANS/MS - 25/08/2023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373A70-FDB1-72D3-31C9-12EB150B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606" y="3025114"/>
            <a:ext cx="11825375" cy="54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268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 de contraprestações e despesa assistencial das operadoras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exclusivamente odontológicas 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55670" y="7951262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DIOPS/ANS/MS - 25/08/2023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9CAAE8-54B4-214E-BA89-C0FD45C19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888" y="2506019"/>
            <a:ext cx="11028352" cy="54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75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privados de assistência à saúde Brasil (2000-2023)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41484" y="8178836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26D409D-DFE6-60F6-BFA0-72458ACAD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084" y="2888675"/>
            <a:ext cx="12940226" cy="53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5317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 de contraprestações e despesa assistencial de todas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as operadoras (Brasil - 2013-2022)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55670" y="7951262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DIOPS/ANS/MS - 25/08/2023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FD6232-1B0D-4F7E-1018-EA7C58E78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0" y="2244435"/>
            <a:ext cx="11206618" cy="57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457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 de contraprestações e despesa assistencial das operadoras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médico-hospitalares (Brasil –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55670" y="7951262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DIOPS/ANS/MS - 25/08/2023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06FC2B-1256-D012-ED62-C9840EAA1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0" y="2487436"/>
            <a:ext cx="10821439" cy="54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941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 de contraprestações e despesa assistencial das operadoras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exclusivamente odontológicas (Brasil –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55670" y="7951262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DIOPS/ANS/MS - 25/08/2023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1A418B-F055-276B-A813-1C6BF0D5C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555" y="2027961"/>
            <a:ext cx="11692890" cy="59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174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Receita de contraprestações e despesa assistencial de todas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as operadoras (Brasil – 2º trimestre 2013 a 2º trimestre de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55670" y="7951262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DIOPS/ANS/MS - 25/08/2023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FBFFA1-EF4F-0156-04A2-E206A2050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0" y="2077725"/>
            <a:ext cx="11545144" cy="58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56543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</a:rPr>
              <a:t>Planos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pic>
        <p:nvPicPr>
          <p:cNvPr id="6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C2FA8B33-8EDD-4193-8B9A-6E08379E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4625"/>
            <a:ext cx="49688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27299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Planos privados de saúde, por segmentação assistencial,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segundo tipo de contratação (Brasil – julho/2023)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1948020" y="6023725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SIB/ANS/MS – 07/2023 e RPS/ANS/MS - 07/2023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FCA027-BBD7-9573-26DE-E7475C24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32" y="3685366"/>
            <a:ext cx="14850163" cy="23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9825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Planos privados de saúde, com beneficiários, por segmentação assistencial,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segundo tipo de contratação (Brasil - julho/2023)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1948020" y="6023725"/>
            <a:ext cx="466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Fontes: SIB/ANS/MS – 07/2023 e RPS/ANS/MS – 07/2023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F42764-5828-4003-4E51-7A44F909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93" y="3610899"/>
            <a:ext cx="15496060" cy="24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6402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</a:rPr>
              <a:t>DEMANDAS DO CONSUMIDOR 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pic>
        <p:nvPicPr>
          <p:cNvPr id="6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DBC912B6-B632-4B47-917E-FF0E7CB8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4625"/>
            <a:ext cx="49688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223766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Reclamações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Consolidado 2022 e 2023)</a:t>
            </a:r>
          </a:p>
        </p:txBody>
      </p:sp>
      <p:pic>
        <p:nvPicPr>
          <p:cNvPr id="11" name="Imagem 8">
            <a:extLst>
              <a:ext uri="{FF2B5EF4-FFF2-40B4-BE49-F238E27FC236}">
                <a16:creationId xmlns:a16="http://schemas.microsoft.com/office/drawing/2014/main" id="{18505D36-C56E-4A52-86A6-085D5D39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7"/>
          <a:stretch>
            <a:fillRect/>
          </a:stretch>
        </p:blipFill>
        <p:spPr bwMode="auto">
          <a:xfrm>
            <a:off x="0" y="1269888"/>
            <a:ext cx="753745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B942FC-7111-416D-BBCA-AF390968ED36}"/>
              </a:ext>
            </a:extLst>
          </p:cNvPr>
          <p:cNvSpPr txBox="1"/>
          <p:nvPr/>
        </p:nvSpPr>
        <p:spPr>
          <a:xfrm>
            <a:off x="7537450" y="8309518"/>
            <a:ext cx="466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SIF/ANSMS </a:t>
            </a:r>
          </a:p>
          <a:p>
            <a:r>
              <a:rPr lang="pt-BR" sz="1400" dirty="0"/>
              <a:t>Data da Extração: 21/08/2023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7DCD674-FDF5-4974-B528-CA75B74DABC7}"/>
              </a:ext>
            </a:extLst>
          </p:cNvPr>
          <p:cNvSpPr txBox="1">
            <a:spLocks/>
          </p:cNvSpPr>
          <p:nvPr/>
        </p:nvSpPr>
        <p:spPr>
          <a:xfrm>
            <a:off x="717442" y="2658902"/>
            <a:ext cx="6102565" cy="4969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dirty="0"/>
              <a:t>Total de reclamações 2023:</a:t>
            </a:r>
            <a:br>
              <a:rPr lang="pt-BR" sz="3600" dirty="0"/>
            </a:br>
            <a:r>
              <a:rPr lang="pt-BR" sz="3600" dirty="0"/>
              <a:t>  </a:t>
            </a:r>
            <a:r>
              <a:rPr lang="pt-BR" sz="6000" dirty="0"/>
              <a:t>189.832</a:t>
            </a:r>
          </a:p>
          <a:p>
            <a:pPr>
              <a:defRPr/>
            </a:pPr>
            <a:endParaRPr lang="pt-BR" sz="3600" dirty="0"/>
          </a:p>
          <a:p>
            <a:pPr>
              <a:defRPr/>
            </a:pPr>
            <a:r>
              <a:rPr lang="pt-BR" sz="3600" dirty="0"/>
              <a:t>Aumento de 47,79% em relação ao mesmo período de 2022.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AA2CA3-D795-1D9B-2257-31BB7FAE1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361" y="2327804"/>
            <a:ext cx="10361990" cy="56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571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Perfil de reclamações por tema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1283001" y="8359562"/>
            <a:ext cx="4668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SIF/ANS/MS </a:t>
            </a:r>
          </a:p>
          <a:p>
            <a:r>
              <a:rPr lang="pt-BR" sz="1400" dirty="0"/>
              <a:t>Data da Extração: 21/08/2023</a:t>
            </a:r>
          </a:p>
          <a:p>
            <a:r>
              <a:rPr lang="pt-BR" sz="1400" dirty="0"/>
              <a:t>Notas:  1. Dados referentes a </a:t>
            </a:r>
            <a:r>
              <a:rPr lang="pt-BR" sz="1400" dirty="0" err="1"/>
              <a:t>jul</a:t>
            </a:r>
            <a:r>
              <a:rPr lang="pt-BR" sz="1400" dirty="0"/>
              <a:t>/2023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BED91F-ABBC-0188-2392-2ED154D38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55" y="1583957"/>
            <a:ext cx="11323818" cy="71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3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de assistência médica por tipo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de contratação do plano (Brasil – 2000-2023)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499529" y="8486497"/>
            <a:ext cx="115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</a:t>
            </a:r>
          </a:p>
          <a:p>
            <a:r>
              <a:rPr lang="pt-BR" sz="1400" dirty="0"/>
              <a:t>Nota: Os tipos de contratação classificados como “Coletivo não identificado” e “Não informado” foram omitidos do gráfico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B105EF-652A-2EF5-947E-A6FF319C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996" y="1890386"/>
            <a:ext cx="10948693" cy="65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51796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Solicitações de Informações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Consolidado 2022 e 2023)</a:t>
            </a:r>
          </a:p>
        </p:txBody>
      </p:sp>
      <p:pic>
        <p:nvPicPr>
          <p:cNvPr id="11" name="Imagem 8">
            <a:extLst>
              <a:ext uri="{FF2B5EF4-FFF2-40B4-BE49-F238E27FC236}">
                <a16:creationId xmlns:a16="http://schemas.microsoft.com/office/drawing/2014/main" id="{18505D36-C56E-4A52-86A6-085D5D39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7"/>
          <a:stretch>
            <a:fillRect/>
          </a:stretch>
        </p:blipFill>
        <p:spPr bwMode="auto">
          <a:xfrm>
            <a:off x="0" y="1269888"/>
            <a:ext cx="753745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B942FC-7111-416D-BBCA-AF390968ED36}"/>
              </a:ext>
            </a:extLst>
          </p:cNvPr>
          <p:cNvSpPr txBox="1"/>
          <p:nvPr/>
        </p:nvSpPr>
        <p:spPr>
          <a:xfrm>
            <a:off x="7537450" y="8309518"/>
            <a:ext cx="466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SIF/ANSMS </a:t>
            </a:r>
          </a:p>
          <a:p>
            <a:r>
              <a:rPr lang="pt-BR" sz="1400" dirty="0"/>
              <a:t>Data da Extração: 21/08/2023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7DCD674-FDF5-4974-B528-CA75B74DABC7}"/>
              </a:ext>
            </a:extLst>
          </p:cNvPr>
          <p:cNvSpPr txBox="1">
            <a:spLocks/>
          </p:cNvSpPr>
          <p:nvPr/>
        </p:nvSpPr>
        <p:spPr>
          <a:xfrm>
            <a:off x="717442" y="2658902"/>
            <a:ext cx="6102565" cy="4969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dirty="0"/>
              <a:t>Total de solicitações de          </a:t>
            </a:r>
          </a:p>
          <a:p>
            <a:pPr>
              <a:defRPr/>
            </a:pPr>
            <a:r>
              <a:rPr lang="pt-BR" sz="3600" dirty="0"/>
              <a:t>informações 2022:</a:t>
            </a:r>
            <a:br>
              <a:rPr lang="pt-BR" sz="3600" dirty="0"/>
            </a:br>
            <a:r>
              <a:rPr lang="pt-BR" sz="3600" dirty="0"/>
              <a:t>  </a:t>
            </a:r>
            <a:r>
              <a:rPr lang="pt-BR" sz="6000" dirty="0"/>
              <a:t>124.644</a:t>
            </a:r>
          </a:p>
          <a:p>
            <a:pPr>
              <a:defRPr/>
            </a:pPr>
            <a:endParaRPr lang="pt-BR" sz="3600" dirty="0"/>
          </a:p>
          <a:p>
            <a:pPr>
              <a:defRPr/>
            </a:pPr>
            <a:r>
              <a:rPr lang="pt-BR" sz="3600" dirty="0"/>
              <a:t>Diferença de 14,43% em relação ao mesmo período de 2022.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AA7F3A-7403-B4CF-10AB-2C004C557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073" y="2066839"/>
            <a:ext cx="10650927" cy="57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444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Perfil das NIP assistenciais por subtema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(Brasil - 2023)</a:t>
            </a:r>
          </a:p>
        </p:txBody>
      </p:sp>
      <p:pic>
        <p:nvPicPr>
          <p:cNvPr id="11" name="Imagem 8">
            <a:extLst>
              <a:ext uri="{FF2B5EF4-FFF2-40B4-BE49-F238E27FC236}">
                <a16:creationId xmlns:a16="http://schemas.microsoft.com/office/drawing/2014/main" id="{18505D36-C56E-4A52-86A6-085D5D39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7"/>
          <a:stretch>
            <a:fillRect/>
          </a:stretch>
        </p:blipFill>
        <p:spPr bwMode="auto">
          <a:xfrm>
            <a:off x="10077272" y="1269888"/>
            <a:ext cx="8209921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B942FC-7111-416D-BBCA-AF390968ED36}"/>
              </a:ext>
            </a:extLst>
          </p:cNvPr>
          <p:cNvSpPr txBox="1"/>
          <p:nvPr/>
        </p:nvSpPr>
        <p:spPr>
          <a:xfrm>
            <a:off x="183546" y="8340406"/>
            <a:ext cx="4668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SIF/ANS/MS </a:t>
            </a:r>
          </a:p>
          <a:p>
            <a:r>
              <a:rPr lang="pt-BR" sz="1400" dirty="0"/>
              <a:t>Data da Extração: 21/08/2023</a:t>
            </a:r>
          </a:p>
          <a:p>
            <a:r>
              <a:rPr lang="pt-BR" sz="1400" dirty="0"/>
              <a:t>Notas:  1. Dados referentes a </a:t>
            </a:r>
            <a:r>
              <a:rPr lang="pt-BR" sz="1400" dirty="0" err="1"/>
              <a:t>jul</a:t>
            </a:r>
            <a:r>
              <a:rPr lang="pt-BR" sz="1400" dirty="0"/>
              <a:t>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9FCFEF-C59E-89C2-88D5-6DD99105F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273" y="1314919"/>
            <a:ext cx="13000418" cy="75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897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7156064"/>
            <a:ext cx="4034120" cy="811780"/>
          </a:xfrm>
          <a:prstGeom prst="rect">
            <a:avLst/>
          </a:prstGeom>
        </p:spPr>
      </p:pic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1B4927E-B782-4165-8DDB-A55DC510F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5" y="4650293"/>
            <a:ext cx="10390909" cy="1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de assistência médica por época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- 2013-2023)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62266" y="8114847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B704D4-142C-890E-4DB6-7121DCF63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28" y="2530145"/>
            <a:ext cx="12844557" cy="55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15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de assistência médica por tipo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-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62266" y="8114847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27353E-E58E-93CB-BD03-528B6328A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901" y="2510650"/>
            <a:ext cx="13244198" cy="52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09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de assistência médica por época de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contratação do plano (Brasil –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62266" y="8114847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– 07/2023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A95265-ACA7-D583-5D59-7D806D5FA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22" y="2161310"/>
            <a:ext cx="11087956" cy="50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304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613" y="356111"/>
            <a:ext cx="18286387" cy="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Beneficiários de planos de assistência médica por segmentação </a:t>
            </a:r>
          </a:p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assistencial do plano (Brasil – junho/2023)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55EB8-B608-42AE-A706-C596988E2E48}"/>
              </a:ext>
            </a:extLst>
          </p:cNvPr>
          <p:cNvSpPr txBox="1"/>
          <p:nvPr/>
        </p:nvSpPr>
        <p:spPr>
          <a:xfrm>
            <a:off x="3662266" y="8114847"/>
            <a:ext cx="334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SIB/ANS/MS - 07/2023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4BF8C7-D0F1-CAE7-C549-C02BE83DB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17" y="2366148"/>
            <a:ext cx="11824166" cy="55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712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037299DA5C994A96A0A4F4E2D6CF59" ma:contentTypeVersion="19" ma:contentTypeDescription="Crie um novo documento." ma:contentTypeScope="" ma:versionID="775437107920067770e3603a344f176a">
  <xsd:schema xmlns:xsd="http://www.w3.org/2001/XMLSchema" xmlns:xs="http://www.w3.org/2001/XMLSchema" xmlns:p="http://schemas.microsoft.com/office/2006/metadata/properties" xmlns:ns2="590ac110-5cad-4609-a77b-ceaa1d3258bc" xmlns:ns3="b639c71b-f3a9-4814-a450-22c82f94e5c4" targetNamespace="http://schemas.microsoft.com/office/2006/metadata/properties" ma:root="true" ma:fieldsID="6339736ed4f1a82ca620279eb808b8a9" ns2:_="" ns3:_="">
    <xsd:import namespace="590ac110-5cad-4609-a77b-ceaa1d3258bc"/>
    <xsd:import namespace="b639c71b-f3a9-4814-a450-22c82f94e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Link" minOccurs="0"/>
                <xsd:element ref="ns2:Descri_x00e7__x00e3_odaPas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ac110-5cad-4609-a77b-ceaa1d325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8" nillable="true" ma:displayName="Status de liberação" ma:internalName="Status_x0020_de_x0020_libera_x00e7__x00e3_o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_x00e7__x00e3_odaPasta" ma:index="21" nillable="true" ma:displayName="Descrição da Pasta" ma:description="Descrição da pasta aqui" ma:format="Dropdown" ma:internalName="Descri_x00e7__x00e3_odaPasta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d22834-720d-4be5-8a17-75eb86880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9c71b-f3a9-4814-a450-22c82f94e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1d68527-ccb5-4f45-ae10-d99471d48681}" ma:internalName="TaxCatchAll" ma:showField="CatchAllData" ma:web="b639c71b-f3a9-4814-a450-22c82f94e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_x00e7__x00e3_odaPasta xmlns="590ac110-5cad-4609-a77b-ceaa1d3258bc" xsi:nil="true"/>
    <_Flow_SignoffStatus xmlns="590ac110-5cad-4609-a77b-ceaa1d3258bc" xsi:nil="true"/>
    <Link xmlns="590ac110-5cad-4609-a77b-ceaa1d3258bc">
      <Url xsi:nil="true"/>
      <Description xsi:nil="true"/>
    </Link>
    <TaxCatchAll xmlns="b639c71b-f3a9-4814-a450-22c82f94e5c4" xsi:nil="true"/>
    <lcf76f155ced4ddcb4097134ff3c332f xmlns="590ac110-5cad-4609-a77b-ceaa1d3258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2DFB6B-703E-46E4-953D-6BB4DB6832BC}"/>
</file>

<file path=customXml/itemProps2.xml><?xml version="1.0" encoding="utf-8"?>
<ds:datastoreItem xmlns:ds="http://schemas.openxmlformats.org/officeDocument/2006/customXml" ds:itemID="{EB2CC543-4A2E-4E04-87A8-FF531CDC30F2}"/>
</file>

<file path=customXml/itemProps3.xml><?xml version="1.0" encoding="utf-8"?>
<ds:datastoreItem xmlns:ds="http://schemas.openxmlformats.org/officeDocument/2006/customXml" ds:itemID="{291C324E-6620-4293-A370-ECDF3AE165A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17540</TotalTime>
  <Words>2196</Words>
  <Application>Microsoft Office PowerPoint</Application>
  <PresentationFormat>Personalizar</PresentationFormat>
  <Paragraphs>325</Paragraphs>
  <Slides>52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5" baseType="lpstr">
      <vt:lpstr>Arial</vt:lpstr>
      <vt:lpstr>Calibri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Tathiane Caetano Antunes</cp:lastModifiedBy>
  <cp:revision>1093</cp:revision>
  <dcterms:created xsi:type="dcterms:W3CDTF">2016-01-16T10:55:01Z</dcterms:created>
  <dcterms:modified xsi:type="dcterms:W3CDTF">2023-09-01T14:45:05Z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0x010100D3037299DA5C994A96A0A4F4E2D6CF59</vt:lpwstr>
  </property>
</Properties>
</file>